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2" r:id="rId3"/>
    <p:sldId id="258" r:id="rId4"/>
    <p:sldId id="260" r:id="rId5"/>
    <p:sldId id="259" r:id="rId6"/>
    <p:sldId id="256" r:id="rId7"/>
    <p:sldId id="261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tes97E53A\structured_produc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tes97E53A\structured_produc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All!$G$173</c:f>
              <c:strCache>
                <c:ptCount val="1"/>
                <c:pt idx="0">
                  <c:v>Доля (по кол-ву выпусков)</c:v>
                </c:pt>
              </c:strCache>
            </c:strRef>
          </c:tx>
          <c:spPr>
            <a:ln>
              <a:solidFill>
                <a:srgbClr val="868F98"/>
              </a:solidFill>
            </a:ln>
          </c:spPr>
          <c:dPt>
            <c:idx val="0"/>
            <c:bubble3D val="0"/>
            <c:spPr>
              <a:solidFill>
                <a:srgbClr val="002E6C"/>
              </a:solidFill>
              <a:ln>
                <a:solidFill>
                  <a:srgbClr val="868F98"/>
                </a:solidFill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868F98"/>
                </a:solidFill>
              </a:ln>
            </c:spPr>
          </c:dPt>
          <c:dPt>
            <c:idx val="3"/>
            <c:bubble3D val="0"/>
            <c:spPr>
              <a:solidFill>
                <a:srgbClr val="868F98"/>
              </a:solidFill>
              <a:ln>
                <a:solidFill>
                  <a:srgbClr val="868F98"/>
                </a:solidFill>
              </a:ln>
            </c:spPr>
          </c:dPt>
          <c:dPt>
            <c:idx val="4"/>
            <c:bubble3D val="0"/>
            <c:spPr>
              <a:solidFill>
                <a:schemeClr val="tx1"/>
              </a:solidFill>
              <a:ln>
                <a:solidFill>
                  <a:srgbClr val="868F98"/>
                </a:solidFill>
              </a:ln>
            </c:spPr>
          </c:dPt>
          <c:dPt>
            <c:idx val="5"/>
            <c:bubble3D val="0"/>
            <c:spPr>
              <a:solidFill>
                <a:schemeClr val="bg1"/>
              </a:solidFill>
              <a:ln>
                <a:solidFill>
                  <a:srgbClr val="868F98"/>
                </a:solidFill>
              </a:ln>
            </c:spPr>
          </c:dPt>
          <c:dLbls>
            <c:dLbl>
              <c:idx val="0"/>
              <c:layout>
                <c:manualLayout>
                  <c:x val="-2.6861594925263505E-3"/>
                  <c:y val="2.914359550085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908797217519861E-3"/>
                  <c:y val="-1.888407270389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20583741729062E-2"/>
                  <c:y val="-8.792687834946726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963109447961236E-2"/>
                  <c:y val="-9.317587748098879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29257303604826E-2"/>
                  <c:y val="-0.1137588171746912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093122709106522E-2"/>
                  <c:y val="-0.11531445275265309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All!$C$174:$C$179</c:f>
              <c:strCache>
                <c:ptCount val="6"/>
                <c:pt idx="0">
                  <c:v>Сбербанк</c:v>
                </c:pt>
                <c:pt idx="1">
                  <c:v>БКС</c:v>
                </c:pt>
                <c:pt idx="2">
                  <c:v>Альфа-Банк</c:v>
                </c:pt>
                <c:pt idx="3">
                  <c:v>Газпромбанк</c:v>
                </c:pt>
                <c:pt idx="4">
                  <c:v>ВТБ</c:v>
                </c:pt>
                <c:pt idx="5">
                  <c:v>Банк Открытие</c:v>
                </c:pt>
              </c:strCache>
            </c:strRef>
          </c:cat>
          <c:val>
            <c:numRef>
              <c:f>All!$G$174:$G$179</c:f>
              <c:numCache>
                <c:formatCode>0.0%</c:formatCode>
                <c:ptCount val="6"/>
                <c:pt idx="0">
                  <c:v>0.59872611464968151</c:v>
                </c:pt>
                <c:pt idx="1">
                  <c:v>0.32484076433121017</c:v>
                </c:pt>
                <c:pt idx="2">
                  <c:v>2.5477707006369428E-2</c:v>
                </c:pt>
                <c:pt idx="3">
                  <c:v>3.8216560509554139E-2</c:v>
                </c:pt>
                <c:pt idx="4">
                  <c:v>6.369426751592357E-3</c:v>
                </c:pt>
                <c:pt idx="5">
                  <c:v>6.369426751592357E-3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98125546806649"/>
          <c:y val="0.17845599916013183"/>
          <c:w val="0.33352077865266838"/>
          <c:h val="0.7373446254702116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All!$G$182</c:f>
              <c:strCache>
                <c:ptCount val="1"/>
                <c:pt idx="0">
                  <c:v>Доля (по кол-ву выпусков)</c:v>
                </c:pt>
              </c:strCache>
            </c:strRef>
          </c:tx>
          <c:spPr>
            <a:ln>
              <a:solidFill>
                <a:srgbClr val="868F98"/>
              </a:solidFill>
            </a:ln>
          </c:spPr>
          <c:dPt>
            <c:idx val="0"/>
            <c:bubble3D val="0"/>
            <c:spPr>
              <a:solidFill>
                <a:srgbClr val="002E6C"/>
              </a:solidFill>
              <a:ln>
                <a:solidFill>
                  <a:srgbClr val="868F98"/>
                </a:solidFill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868F98"/>
                </a:solidFill>
              </a:ln>
            </c:spPr>
          </c:dPt>
          <c:dPt>
            <c:idx val="3"/>
            <c:bubble3D val="0"/>
            <c:spPr>
              <a:solidFill>
                <a:srgbClr val="868F98"/>
              </a:solidFill>
              <a:ln>
                <a:solidFill>
                  <a:srgbClr val="868F98"/>
                </a:solidFill>
              </a:ln>
            </c:spPr>
          </c:dPt>
          <c:dPt>
            <c:idx val="4"/>
            <c:bubble3D val="0"/>
            <c:spPr>
              <a:solidFill>
                <a:schemeClr val="tx1"/>
              </a:solidFill>
              <a:ln>
                <a:solidFill>
                  <a:srgbClr val="868F98"/>
                </a:solidFill>
              </a:ln>
            </c:spPr>
          </c:dPt>
          <c:dLbls>
            <c:dLbl>
              <c:idx val="0"/>
              <c:layout>
                <c:manualLayout>
                  <c:x val="-2.9372047244094489E-2"/>
                  <c:y val="4.6502105476734452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865646989552889E-3"/>
                  <c:y val="-1.8219115351906022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385091878541062E-2"/>
                  <c:y val="-0.1162570208311916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031042018394823E-3"/>
                  <c:y val="-0.1390816145341719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741739483440492E-2"/>
                  <c:y val="-3.13853302808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All!$B$183:$B$186</c:f>
              <c:strCache>
                <c:ptCount val="4"/>
                <c:pt idx="0">
                  <c:v>Акции</c:v>
                </c:pt>
                <c:pt idx="1">
                  <c:v>Долговые инструменты</c:v>
                </c:pt>
                <c:pt idx="2">
                  <c:v>Валюта</c:v>
                </c:pt>
                <c:pt idx="3">
                  <c:v>Товары</c:v>
                </c:pt>
              </c:strCache>
            </c:strRef>
          </c:cat>
          <c:val>
            <c:numRef>
              <c:f>All!$G$183:$G$186</c:f>
              <c:numCache>
                <c:formatCode>0.0%</c:formatCode>
                <c:ptCount val="4"/>
                <c:pt idx="0">
                  <c:v>0.7133757961783439</c:v>
                </c:pt>
                <c:pt idx="1">
                  <c:v>0.21656050955414013</c:v>
                </c:pt>
                <c:pt idx="2">
                  <c:v>1.9108280254777069E-2</c:v>
                </c:pt>
                <c:pt idx="3">
                  <c:v>5.0955414012738856E-2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110507684719759"/>
          <c:y val="0.17868657888096598"/>
          <c:w val="0.41889492315280247"/>
          <c:h val="0.6935520499425249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18BE-3D90-478E-8E3E-E84C0366C69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AA05E-55CD-4B9D-9DF6-FD95ACE6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EEA8-4021-4BFF-9C20-2049CD8E3D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83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4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9388" y="6538913"/>
            <a:ext cx="1604962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smtClean="0">
                <a:solidFill>
                  <a:schemeClr val="bg1"/>
                </a:solidFill>
                <a:latin typeface="Arial" pitchFamily="34" charset="0"/>
              </a:rPr>
              <a:t>СЕНТЯБРЬ 2017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686550" y="6356350"/>
            <a:ext cx="2133600" cy="365125"/>
          </a:xfrm>
        </p:spPr>
        <p:txBody>
          <a:bodyPr/>
          <a:lstStyle>
            <a:lvl1pPr>
              <a:defRPr sz="1000">
                <a:solidFill>
                  <a:srgbClr val="002E6C"/>
                </a:solidFill>
                <a:latin typeface="Arial" charset="0"/>
              </a:defRPr>
            </a:lvl1pPr>
          </a:lstStyle>
          <a:p>
            <a:pPr>
              <a:defRPr/>
            </a:pPr>
            <a:fld id="{CBD5D9DB-6C6D-4628-8660-EBE2B79DB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15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3050"/>
            <a:ext cx="2751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A16A7D-ADC2-4B29-B8E9-7EB51F26B2D6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5095A7-18F9-4229-AF3B-EFB066C75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0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1970A6-B0B3-4613-8132-C83AF1A134D5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100FB2-896C-463E-9D3F-619E746D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8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089C9-99F1-463F-BF45-0400078E14CE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80FF62-B8AF-4E6B-A84E-3AA47F7C9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5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4B2425-9FFF-400F-956F-834D00227A53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CD14B6-ADB8-4C7A-A9B4-F13ED418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1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D9AA2-A2F0-48E0-98DA-1B04A04D6821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358BE-3454-4A5A-910A-022DC338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3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AEFE1-B100-43C5-A3BF-749E0A01FAE2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B11B6A-B625-4979-AFEB-6C71422DF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0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4CEDD9-4446-482C-A591-8EB716BB737F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039B08-C62A-4F35-8653-D2122289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CDE30A-C1D4-4016-AA25-991C81FB4D2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1714D-FFC9-46A3-B07A-28FF348900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9" descr="C:\Users\ZagorodnikER\Desktop\фирм знак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3050"/>
            <a:ext cx="2751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2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6FF65-4456-44EE-B3E1-5B4DA9D67DC7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0D61F1-25AA-48D2-AE67-59DC472AA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7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65D3C-7A0E-4659-A095-7AE3DA44F8AA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A84E0-4E09-45B6-90D3-10580DC2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515312-7A89-432E-AD1B-24604C9B8630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00305A-233E-4355-A22F-E6934333E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02A851-3314-4A26-98F4-26C473AB3F59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DB35A-81B7-4D5F-B900-238FE7B3B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8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9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7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0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E30A-C1D4-4016-AA25-991C81FB4D2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714D-FFC9-46A3-B07A-28FF348900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CDE30A-C1D4-4016-AA25-991C81FB4D2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1714D-FFC9-46A3-B07A-28FF348900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9" descr="C:\Users\ZagorodnikER\Desktop\фирм знак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3050"/>
            <a:ext cx="2751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86C97B6-385A-40E0-B790-7384511D9755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351B453-D9F4-4F4B-82B3-D1644FB97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C:\Users\ZagorodnikER\Desktop\фирм знак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3050"/>
            <a:ext cx="2751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05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339975" y="2781300"/>
            <a:ext cx="6002338" cy="1143000"/>
          </a:xfrm>
        </p:spPr>
        <p:txBody>
          <a:bodyPr/>
          <a:lstStyle/>
          <a:p>
            <a:pPr algn="l">
              <a:defRPr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СТРУКТУРНЫЕ ОБЛИГАЦИИ</a:t>
            </a:r>
            <a:endParaRPr lang="ru-RU" altLang="ru-RU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454900" y="6505575"/>
            <a:ext cx="16485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 smtClean="0">
                <a:solidFill>
                  <a:srgbClr val="0A3C74"/>
                </a:solidFill>
              </a:rPr>
              <a:t>СЕНТЯБРЬ, </a:t>
            </a:r>
            <a:r>
              <a:rPr lang="ru-RU" altLang="ru-RU" sz="1400" i="1" dirty="0" smtClean="0">
                <a:solidFill>
                  <a:srgbClr val="0A3C74"/>
                </a:solidFill>
              </a:rPr>
              <a:t>2019</a:t>
            </a:r>
            <a:endParaRPr lang="ru-RU" altLang="ru-RU" sz="14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agorodnikER\Downloads\loc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374140"/>
            <a:ext cx="673200" cy="6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C:\Users\ZagorodnikER\Downloads\united-st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50" y="1971214"/>
            <a:ext cx="674410" cy="6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gorodnikER\Downloads\russ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49" y="2768091"/>
            <a:ext cx="673200" cy="6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gorodnikER\Downloads\united-sta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" y="4172991"/>
            <a:ext cx="674410" cy="6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 flipH="1">
            <a:off x="-1332657" y="4409728"/>
            <a:ext cx="10476655" cy="2448272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grpSp>
        <p:nvGrpSpPr>
          <p:cNvPr id="187" name="Группа 186"/>
          <p:cNvGrpSpPr/>
          <p:nvPr/>
        </p:nvGrpSpPr>
        <p:grpSpPr>
          <a:xfrm>
            <a:off x="2438049" y="3488783"/>
            <a:ext cx="45719" cy="2676521"/>
            <a:chOff x="8504774" y="1201901"/>
            <a:chExt cx="45719" cy="3507544"/>
          </a:xfrm>
          <a:solidFill>
            <a:srgbClr val="D0D8E8"/>
          </a:solidFill>
        </p:grpSpPr>
        <p:cxnSp>
          <p:nvCxnSpPr>
            <p:cNvPr id="188" name="Прямая соединительная линия 187"/>
            <p:cNvCxnSpPr>
              <a:cxnSpLocks noChangeShapeType="1"/>
            </p:cNvCxnSpPr>
            <p:nvPr/>
          </p:nvCxnSpPr>
          <p:spPr bwMode="auto">
            <a:xfrm flipH="1">
              <a:off x="8531829" y="1201901"/>
              <a:ext cx="18664" cy="3494630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189" name="Овал 188"/>
            <p:cNvSpPr/>
            <p:nvPr/>
          </p:nvSpPr>
          <p:spPr>
            <a:xfrm flipV="1">
              <a:off x="8504774" y="4649531"/>
              <a:ext cx="45719" cy="59914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976156" y="188640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107831"/>
            <a:ext cx="141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структурные продукты в США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7545" y="3445842"/>
            <a:ext cx="200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200" dirty="0"/>
              <a:t>Структурные продукты стали доступны в России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531" y="2053789"/>
            <a:ext cx="217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200" dirty="0"/>
              <a:t>Объем </a:t>
            </a:r>
            <a:r>
              <a:rPr lang="ru-RU" sz="1200" dirty="0" smtClean="0"/>
              <a:t>торгов структурных </a:t>
            </a:r>
            <a:r>
              <a:rPr lang="ru-RU" sz="1200" dirty="0"/>
              <a:t>продуктов на мировом </a:t>
            </a:r>
            <a:r>
              <a:rPr lang="ru-RU" sz="1200" dirty="0" smtClean="0"/>
              <a:t>рынке</a:t>
            </a:r>
            <a:endParaRPr lang="ru-RU" sz="1200" dirty="0"/>
          </a:p>
        </p:txBody>
      </p:sp>
      <p:pic>
        <p:nvPicPr>
          <p:cNvPr id="1030" name="Picture 6" descr="C:\Users\ZagorodnikER\Downloads\earth (1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16" t="-17016" r="31919" b="4450"/>
          <a:stretch/>
        </p:blipFill>
        <p:spPr bwMode="auto">
          <a:xfrm>
            <a:off x="7624480" y="4322268"/>
            <a:ext cx="1478154" cy="18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0818" y="6453336"/>
            <a:ext cx="762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04726" y="6453336"/>
            <a:ext cx="125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– 2006 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19959" y="6453336"/>
            <a:ext cx="131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2009 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32636" y="6453336"/>
            <a:ext cx="90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00788" y="6453336"/>
            <a:ext cx="90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Группа 135"/>
          <p:cNvGrpSpPr/>
          <p:nvPr/>
        </p:nvGrpSpPr>
        <p:grpSpPr>
          <a:xfrm>
            <a:off x="1401392" y="5085183"/>
            <a:ext cx="45719" cy="1296144"/>
            <a:chOff x="8508016" y="3010865"/>
            <a:chExt cx="45719" cy="1698580"/>
          </a:xfrm>
          <a:solidFill>
            <a:srgbClr val="D0D8E8"/>
          </a:solidFill>
        </p:grpSpPr>
        <p:cxnSp>
          <p:nvCxnSpPr>
            <p:cNvPr id="137" name="Прямая соединительная линия 136"/>
            <p:cNvCxnSpPr>
              <a:cxnSpLocks noChangeShapeType="1"/>
            </p:cNvCxnSpPr>
            <p:nvPr/>
          </p:nvCxnSpPr>
          <p:spPr bwMode="auto">
            <a:xfrm>
              <a:off x="8530875" y="3010865"/>
              <a:ext cx="954" cy="1685666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138" name="Овал 137"/>
            <p:cNvSpPr/>
            <p:nvPr/>
          </p:nvSpPr>
          <p:spPr>
            <a:xfrm flipV="1">
              <a:off x="8508016" y="4649531"/>
              <a:ext cx="45719" cy="59914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812360" y="6464369"/>
            <a:ext cx="119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кв.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660233" y="1617405"/>
            <a:ext cx="250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200" dirty="0"/>
              <a:t>Объем </a:t>
            </a:r>
            <a:r>
              <a:rPr lang="ru-RU" sz="1200" dirty="0" smtClean="0"/>
              <a:t>рынка российских структурных облигаций</a:t>
            </a:r>
            <a:endParaRPr lang="ru-RU" sz="1200" dirty="0"/>
          </a:p>
        </p:txBody>
      </p:sp>
      <p:pic>
        <p:nvPicPr>
          <p:cNvPr id="40" name="Picture 4" descr="C:\Users\ZagorodnikER\Downloads\russ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96" y="862031"/>
            <a:ext cx="673200" cy="6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4436" y="2770248"/>
            <a:ext cx="347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торгов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американском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16821" y="2094519"/>
            <a:ext cx="161343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100 млрд руб.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428921" y="2407148"/>
            <a:ext cx="54000" cy="2459650"/>
            <a:chOff x="8499845" y="2247486"/>
            <a:chExt cx="54000" cy="2459650"/>
          </a:xfrm>
          <a:solidFill>
            <a:srgbClr val="D0D8E8"/>
          </a:solidFill>
        </p:grpSpPr>
        <p:cxnSp>
          <p:nvCxnSpPr>
            <p:cNvPr id="50" name="Прямая соединительная линия 49"/>
            <p:cNvCxnSpPr>
              <a:cxnSpLocks noChangeShapeType="1"/>
            </p:cNvCxnSpPr>
            <p:nvPr/>
          </p:nvCxnSpPr>
          <p:spPr bwMode="auto">
            <a:xfrm>
              <a:off x="8499845" y="2247486"/>
              <a:ext cx="22132" cy="2433974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51" name="Овал 50"/>
            <p:cNvSpPr/>
            <p:nvPr/>
          </p:nvSpPr>
          <p:spPr>
            <a:xfrm>
              <a:off x="8499845" y="4653136"/>
              <a:ext cx="54000" cy="54000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65959" y="3488783"/>
            <a:ext cx="54000" cy="2459650"/>
            <a:chOff x="8499845" y="2247486"/>
            <a:chExt cx="54000" cy="2459650"/>
          </a:xfrm>
          <a:solidFill>
            <a:srgbClr val="D0D8E8"/>
          </a:solidFill>
        </p:grpSpPr>
        <p:cxnSp>
          <p:nvCxnSpPr>
            <p:cNvPr id="56" name="Прямая соединительная линия 55"/>
            <p:cNvCxnSpPr>
              <a:cxnSpLocks noChangeShapeType="1"/>
            </p:cNvCxnSpPr>
            <p:nvPr/>
          </p:nvCxnSpPr>
          <p:spPr bwMode="auto">
            <a:xfrm>
              <a:off x="8499845" y="2247486"/>
              <a:ext cx="22132" cy="2433974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57" name="Овал 56"/>
            <p:cNvSpPr/>
            <p:nvPr/>
          </p:nvSpPr>
          <p:spPr>
            <a:xfrm>
              <a:off x="8499845" y="4653136"/>
              <a:ext cx="54000" cy="54000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662566" y="3443924"/>
            <a:ext cx="1613433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60 млрд долл.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935610" y="3280371"/>
            <a:ext cx="54000" cy="2459650"/>
            <a:chOff x="8499845" y="2247486"/>
            <a:chExt cx="54000" cy="2459650"/>
          </a:xfrm>
          <a:solidFill>
            <a:srgbClr val="D0D8E8"/>
          </a:solidFill>
        </p:grpSpPr>
        <p:cxnSp>
          <p:nvCxnSpPr>
            <p:cNvPr id="59" name="Прямая соединительная линия 58"/>
            <p:cNvCxnSpPr>
              <a:cxnSpLocks noChangeShapeType="1"/>
            </p:cNvCxnSpPr>
            <p:nvPr/>
          </p:nvCxnSpPr>
          <p:spPr bwMode="auto">
            <a:xfrm>
              <a:off x="8499845" y="2247486"/>
              <a:ext cx="22132" cy="2433974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60" name="Овал 59"/>
            <p:cNvSpPr/>
            <p:nvPr/>
          </p:nvSpPr>
          <p:spPr>
            <a:xfrm>
              <a:off x="8499845" y="4653136"/>
              <a:ext cx="54000" cy="54000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125323" y="3112806"/>
            <a:ext cx="1613433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217 млрд долл.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716271" y="2982232"/>
            <a:ext cx="54000" cy="2459650"/>
            <a:chOff x="8499845" y="2247486"/>
            <a:chExt cx="54000" cy="2459650"/>
          </a:xfrm>
          <a:solidFill>
            <a:srgbClr val="D0D8E8"/>
          </a:solidFill>
        </p:grpSpPr>
        <p:cxnSp>
          <p:nvCxnSpPr>
            <p:cNvPr id="62" name="Прямая соединительная линия 61"/>
            <p:cNvCxnSpPr>
              <a:cxnSpLocks noChangeShapeType="1"/>
            </p:cNvCxnSpPr>
            <p:nvPr/>
          </p:nvCxnSpPr>
          <p:spPr bwMode="auto">
            <a:xfrm>
              <a:off x="8499845" y="2247486"/>
              <a:ext cx="22132" cy="2433974"/>
            </a:xfrm>
            <a:prstGeom prst="line">
              <a:avLst/>
            </a:prstGeom>
            <a:grpFill/>
            <a:ln w="9525" cap="sq" algn="ctr">
              <a:solidFill>
                <a:srgbClr val="D0D8E8"/>
              </a:solidFill>
              <a:round/>
              <a:headEnd/>
              <a:tailEnd/>
            </a:ln>
            <a:extLst/>
          </p:spPr>
        </p:cxnSp>
        <p:sp>
          <p:nvSpPr>
            <p:cNvPr id="63" name="Овал 62"/>
            <p:cNvSpPr/>
            <p:nvPr/>
          </p:nvSpPr>
          <p:spPr>
            <a:xfrm>
              <a:off x="8499845" y="4653136"/>
              <a:ext cx="54000" cy="54000"/>
            </a:xfrm>
            <a:prstGeom prst="ellipse">
              <a:avLst/>
            </a:prstGeom>
            <a:grpFill/>
            <a:ln>
              <a:solidFill>
                <a:srgbClr val="D0D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976156" y="2768091"/>
            <a:ext cx="1613433" cy="261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2 трлн долл.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76156" y="3104062"/>
            <a:ext cx="2201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 i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Ежегодный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объем продаж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структурных продуктов с защитой капитала достиг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500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млрд долл.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 70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4694441" y="2420888"/>
            <a:ext cx="0" cy="185670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75956" y="188640"/>
            <a:ext cx="486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РЫНОК СТРУКТУРНЫХ  ПРОДУКТОВ  В ЕВРОПЕ И РОССИИ</a:t>
            </a:r>
            <a:endParaRPr lang="ru-RU" dirty="0"/>
          </a:p>
        </p:txBody>
      </p:sp>
      <p:sp>
        <p:nvSpPr>
          <p:cNvPr id="5" name="AutoShape 2" descr="Картинки по запросу КАРТА ЕВРОПА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КАРТА ЕВРОПА лог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А ЕВРОПА лог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Europe orthographic Caucasus Urals boundary.sv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27" y="905444"/>
            <a:ext cx="12265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1953" y="1774557"/>
            <a:ext cx="122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Европа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6" name="Picture 12" descr="Russian Federation (orthographic projection) - only Crimea disputed.sv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80" y="905512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80" y="1751198"/>
            <a:ext cx="122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Россия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4301" y="173108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Различия рынков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567442"/>
            <a:ext cx="31323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Ипотечные облигации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 облигации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и иные структурные облигации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Недвижимость, акции, др.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28" y="2567442"/>
            <a:ext cx="81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80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214388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 базисному активу: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912" y="427759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 сроку погашения: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2597600"/>
            <a:ext cx="31323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1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defRPr sz="11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Акции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Валюта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Долговые инструменты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Товары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853" y="4675392"/>
            <a:ext cx="3757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нескольких месяцев до десятков лет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базисного актива – процентной ставки – 70% свыше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lvl="1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срок погашения 8-10 лет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8337" y="4675392"/>
            <a:ext cx="37318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2pPr lvl="1">
              <a:defRPr sz="11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инструментов свыше 15 лет</a:t>
            </a:r>
          </a:p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срок обращения* структурных продуктов: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– 3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максимум – 13 лет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– 1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(максимум)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Долговые инструменты – 4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максимум – 8 лет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– 3 года, максимум – 8 лет</a:t>
            </a:r>
          </a:p>
        </p:txBody>
      </p:sp>
      <p:pic>
        <p:nvPicPr>
          <p:cNvPr id="1038" name="Picture 14" descr="C:\Users\ZagorodnikER\Downloads\deadline (2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9" y="4158968"/>
            <a:ext cx="514250" cy="5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1043608" y="2597600"/>
            <a:ext cx="45719" cy="339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10" y="6302345"/>
            <a:ext cx="7422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- по данным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Bloomberg, Cbonds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712107" y="4554593"/>
            <a:ext cx="0" cy="185670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2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260648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ЭМИТЕНТЫ СТРУКТУРНЫХ ОБЛИГАЦИЙ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043968"/>
            <a:ext cx="2001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Эмитенты облигаций: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18" y="2081639"/>
            <a:ext cx="223224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106 выпусков</a:t>
            </a:r>
          </a:p>
          <a:p>
            <a:pPr algn="ctr"/>
            <a:r>
              <a:rPr lang="ru-RU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защитой 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капитала</a:t>
            </a:r>
            <a:r>
              <a:rPr lang="ru-RU" sz="1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2081638"/>
            <a:ext cx="23042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203 млрд руб., 53 млн евро, 535 млн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долл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по 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номиналу</a:t>
            </a:r>
            <a:r>
              <a:rPr lang="ru-RU" sz="1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4928" y="3005365"/>
            <a:ext cx="2141933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Торговля: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</a:t>
            </a:r>
            <a:r>
              <a:rPr lang="ru-RU" sz="105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биржа, рынок 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</a:t>
            </a:r>
            <a:endParaRPr lang="ru-RU" sz="105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518" y="3499346"/>
            <a:ext cx="2016957" cy="2041833"/>
            <a:chOff x="2395010" y="3731589"/>
            <a:chExt cx="2016957" cy="2041833"/>
          </a:xfrm>
        </p:grpSpPr>
        <p:pic>
          <p:nvPicPr>
            <p:cNvPr id="2052" name="Picture 4" descr="Картинки по запросу альфа,банк лого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71" y="3911488"/>
              <a:ext cx="1541568" cy="60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Картинки по запросу сбербанк 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456" y="3731589"/>
              <a:ext cx="1278835" cy="24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Картинки по запросу втб лого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357" y="4448277"/>
              <a:ext cx="736993" cy="26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Картинки по запросу открытие лог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010" y="4991851"/>
              <a:ext cx="2016957" cy="78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газпромбанк лог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467" y="4801989"/>
              <a:ext cx="1214891" cy="25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C:\Users\ZagorodnikER\Downloads\russ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89" y="1221341"/>
            <a:ext cx="466320" cy="4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85280" y="4154293"/>
            <a:ext cx="16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Базовый актив: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8809" y="2209124"/>
            <a:ext cx="4086200" cy="1669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структурных облигаций</a:t>
            </a: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не гарантирован и зависит от наступления / не наступления тех или иных событий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гарантированное погашение по номинальной стоимости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– </a:t>
            </a: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во всех инструментах</a:t>
            </a: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только для квалифицированных инвесторов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806" y="1035156"/>
            <a:ext cx="7783586" cy="838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облигации сегодня </a:t>
            </a:r>
          </a:p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российских банков и брокеров также развивает собственные фабрики структурных продуктов, благодаря которым стало возможным создать продукт, максимально соответствующий предпочтениям клиента относительно базисных активов, срока до погашения и соотношения риска и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доходности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0766" y="4069655"/>
            <a:ext cx="2754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Объем выпусков структурных продуктов на </a:t>
            </a:r>
            <a:r>
              <a:rPr lang="ru-RU" dirty="0" smtClean="0"/>
              <a:t>рынке РФ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38710" y="6302345"/>
            <a:ext cx="7422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- по данным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Bloomberg, Cbonds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26348"/>
              </p:ext>
            </p:extLst>
          </p:nvPr>
        </p:nvGraphicFramePr>
        <p:xfrm>
          <a:off x="2109097" y="4329497"/>
          <a:ext cx="3182983" cy="236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1934"/>
              </p:ext>
            </p:extLst>
          </p:nvPr>
        </p:nvGraphicFramePr>
        <p:xfrm>
          <a:off x="5399427" y="4439692"/>
          <a:ext cx="3661682" cy="214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2" y="3195877"/>
            <a:ext cx="321257" cy="3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6156" y="188640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791" y="177281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доходности долговых инструментов, при сопоставимом уровне риска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льготы; совершенствование системы налогообложения структурных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38" y="3645024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выбор активов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ффективную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риск-менеджмента и тестирование методик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ценообразования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нормативно-правового регулирования в процессе структурирования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портфеля, юридическую поддержку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Частичную ликвидность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438" y="1052736"/>
            <a:ext cx="77835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которые могут повлиять на спрос структурных облигаций со стороны инвесторов: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899" y="3460358"/>
            <a:ext cx="77835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своей стороны может обеспечить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90811" y="285293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427</Words>
  <Application>Microsoft Office PowerPoint</Application>
  <PresentationFormat>Экран (4:3)</PresentationFormat>
  <Paragraphs>93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СТРУКТУРНЫЕ ОБЛИГАЦИИ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Загородникова Екатерина Романовна</dc:creator>
  <cp:lastModifiedBy>Каменкова Екатерина Валентиновна</cp:lastModifiedBy>
  <cp:revision>51</cp:revision>
  <cp:lastPrinted>2019-08-30T12:41:16Z</cp:lastPrinted>
  <dcterms:created xsi:type="dcterms:W3CDTF">2019-08-29T13:00:23Z</dcterms:created>
  <dcterms:modified xsi:type="dcterms:W3CDTF">2019-09-11T05:52:23Z</dcterms:modified>
</cp:coreProperties>
</file>